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1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258" r:id="rId5"/>
    <p:sldId id="260" r:id="rId6"/>
    <p:sldId id="270" r:id="rId7"/>
    <p:sldId id="261" r:id="rId8"/>
    <p:sldId id="262" r:id="rId9"/>
    <p:sldId id="264" r:id="rId10"/>
    <p:sldId id="263" r:id="rId11"/>
    <p:sldId id="266" r:id="rId12"/>
    <p:sldId id="269" r:id="rId13"/>
    <p:sldId id="268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92208" autoAdjust="0"/>
  </p:normalViewPr>
  <p:slideViewPr>
    <p:cSldViewPr snapToGrid="0">
      <p:cViewPr varScale="1">
        <p:scale>
          <a:sx n="66" d="100"/>
          <a:sy n="66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91BAD2-0790-4DE4-8AEC-B5F1A7CE87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C6FC63-EB2B-4719-8287-824730D237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B5A13-7286-4F6F-A062-E713D63573C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D1E7E-DFA0-4C85-BA8D-CFEC45215D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B8E2F-90B2-470B-8607-952FA95854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A4F43-E338-400D-8DE8-26DD1209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575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A776B-D84E-47B0-8E2C-F1100403CD8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D24EA-63E5-4B95-8BAA-6ECC6EBE5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203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46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Fereshteh</a:t>
            </a:r>
            <a:endParaRPr lang="en-US" dirty="0">
              <a:solidFill>
                <a:schemeClr val="bg2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6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Fereshteh</a:t>
            </a:r>
            <a:endParaRPr lang="en-US" dirty="0">
              <a:solidFill>
                <a:schemeClr val="bg2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5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Fereshteh</a:t>
            </a:r>
            <a:endParaRPr lang="en-US" dirty="0">
              <a:solidFill>
                <a:schemeClr val="bg2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62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79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2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0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John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5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46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Fereshteh</a:t>
            </a:r>
            <a:endParaRPr lang="en-US" dirty="0">
              <a:solidFill>
                <a:schemeClr val="bg2"/>
              </a:solidFill>
              <a:latin typeface="Bookman Old Style" panose="0205060405050502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24EA-63E5-4B95-8BAA-6ECC6EBE55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9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313EC46-416E-4C4E-B590-4B495A5B4BB0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9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C926D-A064-4525-8C3A-333DB56D1E60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4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C98B8-2AFE-46F3-8D33-FD9050319477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642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1BF7-066A-4CE6-B16D-954BA9FB872D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8362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EFBC4-44B1-4E90-8BF3-B80871A38094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33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8936-FF7B-45E3-8205-EF161AAD9304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654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18D44-F4DC-403E-82DB-FBA61F57BB34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61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570-1B54-4926-9672-344580C5467A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57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67BC6-E2E3-45BB-A691-C37269ACB7E4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465B-68C3-422C-9165-3BECC961723A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2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8BBE-D14E-4A15-B07E-EC1741AC0EF4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7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80027-AD54-4DFC-ACEA-A0236269C72C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3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59317-00C5-4985-BF57-283DEF563D70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3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5883B-40D2-443F-AE3F-D43F74382620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77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5830-91F5-4837-B4C3-CC9B15AB4BFA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7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EDF8-5595-40FC-817D-C9D211FDCD22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1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D7117-0ADE-43CC-803F-B1E4543B527F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4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CD1F1-E3B7-45B8-8469-10BEC843F95C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16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erse.harvard.edu/dataset.xhtml?persistentId=doi:10.7910/DVN/HTTWY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thurinache/world-happiness-repor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B3F9C329-0188-45D5-A074-8E80510D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13" y="4125909"/>
            <a:ext cx="3181733" cy="2142366"/>
          </a:xfrm>
          <a:prstGeom prst="rect">
            <a:avLst/>
          </a:prstGeom>
        </p:spPr>
      </p:pic>
      <p:pic>
        <p:nvPicPr>
          <p:cNvPr id="11" name="Picture 10" descr="A person holding a sign&#10;&#10;Description automatically generated">
            <a:extLst>
              <a:ext uri="{FF2B5EF4-FFF2-40B4-BE49-F238E27FC236}">
                <a16:creationId xmlns:a16="http://schemas.microsoft.com/office/drawing/2014/main" id="{F40A5B95-012D-4A4D-B690-09BDF881E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041" y="1168400"/>
            <a:ext cx="3382487" cy="1902649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C092DF5-1867-4962-A670-9BE0F79BB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601" y="6013860"/>
            <a:ext cx="1878310" cy="5088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FB8450-3330-447B-B020-3B6402BEC6E0}"/>
              </a:ext>
            </a:extLst>
          </p:cNvPr>
          <p:cNvSpPr txBox="1"/>
          <p:nvPr/>
        </p:nvSpPr>
        <p:spPr>
          <a:xfrm>
            <a:off x="3380763" y="377504"/>
            <a:ext cx="5209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TEAM ABRACA-DATA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Fereshteh </a:t>
            </a:r>
            <a:r>
              <a:rPr lang="en-US" b="1" dirty="0" err="1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Aghaei</a:t>
            </a:r>
            <a:r>
              <a:rPr lang="en-US" b="1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, Jen Mahon, 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Julia </a:t>
            </a:r>
            <a:r>
              <a:rPr lang="en-US" b="1" dirty="0" err="1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Squeri</a:t>
            </a:r>
            <a:r>
              <a:rPr lang="en-US" b="1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, John </a:t>
            </a:r>
            <a:r>
              <a:rPr lang="en-US" b="1" dirty="0" err="1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Shuford</a:t>
            </a:r>
            <a:endParaRPr lang="en-US" b="1" dirty="0">
              <a:solidFill>
                <a:schemeClr val="bg2"/>
              </a:solidFill>
              <a:latin typeface="Bookman Old Style" panose="02050604050505020204" pitchFamily="18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A5E82A-7F2A-4D38-8C03-C208A7FC2D50}"/>
              </a:ext>
            </a:extLst>
          </p:cNvPr>
          <p:cNvSpPr txBox="1"/>
          <p:nvPr/>
        </p:nvSpPr>
        <p:spPr>
          <a:xfrm>
            <a:off x="2326113" y="2104717"/>
            <a:ext cx="4983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Protests for Happiness: an analysis of relationships between protest behavior and country happiness as measured by the World Happiness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3FF92-AC10-4A0A-8723-FF5B43A34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460" y="3861945"/>
            <a:ext cx="3181733" cy="17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27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96A-75C6-493E-80EE-92C142CF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307835"/>
            <a:ext cx="9905998" cy="6463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happiness analysis</a:t>
            </a:r>
            <a:br>
              <a:rPr lang="en-US" sz="32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happiness score and freedom rate by regions</a:t>
            </a:r>
            <a:b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D1B3EC-51B8-4718-A916-15175399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858" y="6239482"/>
            <a:ext cx="1878310" cy="508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4D36C6-A469-428F-9F46-CADB2A39A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408" y="1837738"/>
            <a:ext cx="3847619" cy="2703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C3786-F653-4232-8F35-1C85D650F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04" y="5370286"/>
            <a:ext cx="5017753" cy="350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A0344-DCE7-496D-8A38-3EC8278BE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466" y="1837738"/>
            <a:ext cx="3847619" cy="2703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F8A0E-1E08-411E-9375-B97EC109C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428" y="5370287"/>
            <a:ext cx="4829069" cy="3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96A-75C6-493E-80EE-92C142CF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485389"/>
            <a:ext cx="9905998" cy="6463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happiness analysis</a:t>
            </a:r>
            <a:br>
              <a:rPr lang="en-US" sz="32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</a:br>
            <a:r>
              <a:rPr lang="en-US" sz="2000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Happiness Score</a:t>
            </a:r>
            <a:r>
              <a:rPr lang="en-US" sz="20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 Do the number/frequency of protests in a country affect how happy the country is?</a:t>
            </a: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D1B3EC-51B8-4718-A916-15175399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858" y="6239482"/>
            <a:ext cx="1878310" cy="508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DD330A-26D5-4552-A7C7-0749873C5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670" y="2176595"/>
            <a:ext cx="5365718" cy="356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7B0F20-086C-4700-B634-6769E49A3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321" y="3538869"/>
            <a:ext cx="3506847" cy="8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5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96A-75C6-493E-80EE-92C142CF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494266"/>
            <a:ext cx="9905998" cy="6463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Freedom analysis</a:t>
            </a:r>
            <a:br>
              <a:rPr lang="en-US" sz="32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</a:br>
            <a:r>
              <a:rPr lang="en-US" sz="2000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Freedom Score</a:t>
            </a:r>
            <a:r>
              <a:rPr lang="en-US" sz="20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 Does a country's freedom score correlate with the amount of protests occurring?</a:t>
            </a: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D1B3EC-51B8-4718-A916-15175399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858" y="6239482"/>
            <a:ext cx="1878310" cy="508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98B150-F825-453F-9337-28735E28B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599" y="1817431"/>
            <a:ext cx="5370286" cy="3566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EFF18E-266C-42DB-B394-1852EDE10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588" y="3022489"/>
            <a:ext cx="3500539" cy="81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7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96A-75C6-493E-80EE-92C142CF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307835"/>
            <a:ext cx="9905998" cy="6463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conclusions</a:t>
            </a: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D1B3EC-51B8-4718-A916-15175399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858" y="6239482"/>
            <a:ext cx="1878310" cy="508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90AE3-6BE3-48F8-A98E-796EB50A8F26}"/>
              </a:ext>
            </a:extLst>
          </p:cNvPr>
          <p:cNvSpPr txBox="1"/>
          <p:nvPr/>
        </p:nvSpPr>
        <p:spPr>
          <a:xfrm>
            <a:off x="1143002" y="1307835"/>
            <a:ext cx="99059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We found support for our first hypothesis and observed regional differences in the amount of protests and protest size.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Our second hypothesis was not supported as we did not find a significant relationship between a country’s number of protests and their happiness score or their freedom score.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We found significant differences in happiness scores on the regions analyzed.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We were surprised that we did not find any type of relationship between protest activity and happiness levels in the regions analyzed.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It was interesting to see the countries within these regions that had the largest amounts of protests.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For further analysis, we would like to look further at government trust/perception of corruption. This data is in some of our protest data sets. We’d like more clarity around what the numbers represent. Additional analysis around a country’s perception of government in relation to protests, and happiness scores would be an interesting follow up.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Cleaning the data was more difficult than originally thought.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Merging the data also 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proved challenging. 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ookman Old Style" panose="02050604050505020204" pitchFamily="18" charset="0"/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ookman Old Style" panose="02050604050505020204" pitchFamily="18" charset="0"/>
            </a:endParaRPr>
          </a:p>
          <a:p>
            <a:endParaRPr lang="en-US" dirty="0">
              <a:solidFill>
                <a:schemeClr val="bg2"/>
              </a:solidFill>
              <a:latin typeface="Bookman Old Style" panose="02050604050505020204" pitchFamily="18" charset="0"/>
            </a:endParaRPr>
          </a:p>
          <a:p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0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D1B3EC-51B8-4718-A916-15175399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858" y="6239482"/>
            <a:ext cx="1878310" cy="50883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2FA078-243A-42B3-B03A-2ED63102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21" y="2984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Bookman Old Style" panose="02050604050505020204" pitchFamily="18" charset="0"/>
              </a:rPr>
              <a:t>Open floor Q&amp;A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099B9-66DB-48B2-A311-572592CCA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648" y="1509487"/>
            <a:ext cx="3719744" cy="2881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364F08-FB93-42C9-82CB-4DEB47CF2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14" y="758272"/>
            <a:ext cx="3106167" cy="2327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EA9B05-2200-443F-8FAA-ACE3EA7DB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81" y="3545656"/>
            <a:ext cx="3106167" cy="2326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C6508-869F-40D7-A124-42F2A8DC6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5692" y="4530401"/>
            <a:ext cx="3216879" cy="2103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B924F-9FF4-433D-9A90-207A268E9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771" y="754149"/>
            <a:ext cx="3318544" cy="2331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32274A-B5FC-4218-B053-28F6EB5498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771" y="3541534"/>
            <a:ext cx="3318544" cy="233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7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9732-F0CB-41ED-863F-2C14E1B1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572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Overview and Hypothesis</a:t>
            </a:r>
            <a:br>
              <a:rPr lang="en-US" sz="3200" b="1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</a:br>
            <a:r>
              <a:rPr lang="en-US" sz="1800" b="1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An analysis of protest activity from 2015 to 2019 in Europe, Asia and South America in comparison to various metrics of happiness in these regions</a:t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sz="32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FD4115C-5938-424C-80DF-5F2B3E1ED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197" y="6146716"/>
            <a:ext cx="1878310" cy="508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8ACE44-4A7F-4FDF-AE0E-AA8CDC945984}"/>
              </a:ext>
            </a:extLst>
          </p:cNvPr>
          <p:cNvSpPr txBox="1"/>
          <p:nvPr/>
        </p:nvSpPr>
        <p:spPr>
          <a:xfrm>
            <a:off x="1141413" y="1524813"/>
            <a:ext cx="99059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Hypotheses</a:t>
            </a:r>
            <a:r>
              <a:rPr lang="en-US" sz="1600" b="1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  <a:latin typeface="Bookman Old Style" panose="02050604050505020204" pitchFamily="18" charset="0"/>
              </a:rPr>
              <a:t>There will be regional differences in protest size, amount of protests to occur, and the reason behind protests.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2"/>
                </a:solidFill>
                <a:latin typeface="Bookman Old Style" panose="02050604050505020204" pitchFamily="18" charset="0"/>
              </a:rPr>
              <a:t>If there are a large amount of protests in a country, then the country will have lower happiness and freedom scores.</a:t>
            </a:r>
            <a:endParaRPr lang="en-US" sz="1600" dirty="0">
              <a:solidFill>
                <a:schemeClr val="bg2"/>
              </a:solidFill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bg2"/>
              </a:solidFill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algn="ctr"/>
            <a:r>
              <a:rPr lang="en-US" sz="16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Analysis Questions</a:t>
            </a:r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</a:t>
            </a:r>
          </a:p>
          <a:p>
            <a:r>
              <a:rPr lang="en-US" sz="1600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 Count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 How many total protests occurred per region? How does this differ between the regions and countries?</a:t>
            </a:r>
          </a:p>
          <a:p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r>
              <a:rPr lang="en-US" sz="1600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 Size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 How many people attended the protests per region?</a:t>
            </a:r>
          </a:p>
          <a:p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r>
              <a:rPr lang="en-US" sz="1600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 Reason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 What were the protest reasons? How does this differ between the regions?</a:t>
            </a:r>
          </a:p>
          <a:p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r>
              <a:rPr lang="en-US" sz="1600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Happiness Score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 Do the number/frequency of protests in a country affect how happy the country is?</a:t>
            </a:r>
          </a:p>
          <a:p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r>
              <a:rPr lang="en-US" sz="1600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Freedom Score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 Does a country's freedom score correlate with the amount of protests occurring?</a:t>
            </a:r>
          </a:p>
          <a:p>
            <a:endParaRPr lang="en-US" sz="1600" dirty="0">
              <a:solidFill>
                <a:schemeClr val="tx2">
                  <a:lumMod val="20000"/>
                  <a:lumOff val="80000"/>
                </a:schemeClr>
              </a:solidFill>
              <a:latin typeface="Bookman Old Style" panose="0205060405050502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04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0C43-C3F6-4631-B7DD-00A6D9016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0223"/>
            <a:ext cx="9905998" cy="57997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Bookman Old Style" panose="02050604050505020204" pitchFamily="18" charset="0"/>
              </a:rPr>
              <a:t>Brief Summary Of Findings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48285C6-97FE-4E68-98D5-2A2BB19C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859" y="6190706"/>
            <a:ext cx="1878310" cy="508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E03887-0141-4DEC-B448-4EE420C86E90}"/>
              </a:ext>
            </a:extLst>
          </p:cNvPr>
          <p:cNvSpPr txBox="1"/>
          <p:nvPr/>
        </p:nvSpPr>
        <p:spPr>
          <a:xfrm>
            <a:off x="1726393" y="731349"/>
            <a:ext cx="8736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Bookman Old Style" panose="02050604050505020204" pitchFamily="18" charset="0"/>
              </a:rPr>
              <a:t>We found support for our first hypothesis but no statistical correlation for our second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8C870-01B2-4E2E-B6FB-19B4D1AD9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889" y="4363602"/>
            <a:ext cx="3664197" cy="2432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48973-1599-4637-B628-4F701EE9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828" y="1793198"/>
            <a:ext cx="3840480" cy="2431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4DB45-C6ED-47E0-91C2-A0CBD4972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000" y="1239906"/>
            <a:ext cx="3374136" cy="414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F5E468-BEE1-4580-8194-E6EF06B7B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03" y="1793198"/>
            <a:ext cx="3664197" cy="243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3A7B1-DA8D-4673-BC1C-A41315BD2E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280" y="1239906"/>
            <a:ext cx="2949842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96A-75C6-493E-80EE-92C142CF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04893"/>
            <a:ext cx="9905998" cy="600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7F9B7-58AD-4826-8B68-45E890E55206}"/>
              </a:ext>
            </a:extLst>
          </p:cNvPr>
          <p:cNvSpPr txBox="1"/>
          <p:nvPr/>
        </p:nvSpPr>
        <p:spPr>
          <a:xfrm>
            <a:off x="914847" y="1361918"/>
            <a:ext cx="10578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Bookman Old Style" panose="02050604050505020204" pitchFamily="18" charset="0"/>
              </a:rPr>
              <a:t>Sourced from Mass Mobilization Protest Data – Harvard </a:t>
            </a:r>
            <a:r>
              <a:rPr lang="en-US" b="1" dirty="0" err="1">
                <a:solidFill>
                  <a:schemeClr val="bg2"/>
                </a:solidFill>
                <a:latin typeface="Bookman Old Style" panose="02050604050505020204" pitchFamily="18" charset="0"/>
              </a:rPr>
              <a:t>Dataverse</a:t>
            </a:r>
            <a:r>
              <a:rPr lang="en-US" b="1" dirty="0">
                <a:solidFill>
                  <a:schemeClr val="bg2"/>
                </a:solidFill>
                <a:latin typeface="Bookman Old Style" panose="02050604050505020204" pitchFamily="18" charset="0"/>
              </a:rPr>
              <a:t> </a:t>
            </a:r>
          </a:p>
          <a:p>
            <a:pPr algn="ctr"/>
            <a:r>
              <a:rPr lang="en-US" b="1" u="sng" dirty="0">
                <a:solidFill>
                  <a:schemeClr val="bg2"/>
                </a:solidFill>
                <a:latin typeface="Bookman Old Style" panose="0205060405050502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https://dataverse.harvard.edu/dataset.xhtml?persistentId=doi:10.7910/DVN/HTTWYL</a:t>
            </a:r>
            <a:endParaRPr lang="en-US" b="1" u="sng" dirty="0">
              <a:solidFill>
                <a:schemeClr val="bg2"/>
              </a:solidFill>
              <a:latin typeface="Bookman Old Style" panose="02050604050505020204" pitchFamily="18" charset="0"/>
            </a:endParaRPr>
          </a:p>
          <a:p>
            <a:endParaRPr lang="en-US" dirty="0">
              <a:solidFill>
                <a:schemeClr val="bg2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Bookman Old Style" panose="02050604050505020204" pitchFamily="18" charset="0"/>
              </a:rPr>
              <a:t>Pulled csv file of data and cleaned: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Bookman Old Style" panose="02050604050505020204" pitchFamily="18" charset="0"/>
              </a:rPr>
              <a:t>Looked for years 2015-2019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Bookman Old Style" panose="02050604050505020204" pitchFamily="18" charset="0"/>
              </a:rPr>
              <a:t>Pulled only Europe, Asia &amp; South America for regions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Bookman Old Style" panose="02050604050505020204" pitchFamily="18" charset="0"/>
              </a:rPr>
              <a:t>Cleaned data to rid it of trailing zeros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Bookman Old Style" panose="02050604050505020204" pitchFamily="18" charset="0"/>
              </a:rPr>
              <a:t>Only pulled countries with 5 or more protests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D1B3EC-51B8-4718-A916-151753999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858" y="6239482"/>
            <a:ext cx="1878310" cy="508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3257A-FF97-4990-B4A1-E3F9782C2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374" y="3987068"/>
            <a:ext cx="4365523" cy="21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96A-75C6-493E-80EE-92C142CF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87330"/>
            <a:ext cx="9905998" cy="6463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 analysis</a:t>
            </a:r>
            <a:br>
              <a:rPr lang="en-US" sz="32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</a:br>
            <a:r>
              <a:rPr lang="en-US" sz="2000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 Count</a:t>
            </a:r>
            <a:r>
              <a:rPr lang="en-US" sz="20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 How many total protests occurred per region? How does this differ between the regions and countries?</a:t>
            </a:r>
            <a:b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D1B3EC-51B8-4718-A916-15175399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858" y="6239482"/>
            <a:ext cx="1878310" cy="508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03B710-3792-4DE3-A569-5FE210998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970" y="1433660"/>
            <a:ext cx="7286883" cy="2038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636B1-D6FB-4A8A-82E5-E2EE93E86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45" y="3726281"/>
            <a:ext cx="5120640" cy="2004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1B7C1-8D6E-4FB1-A6D8-404D83946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615" y="3728588"/>
            <a:ext cx="5120640" cy="20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1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96A-75C6-493E-80EE-92C142CF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84417"/>
            <a:ext cx="9905998" cy="6463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 analysis</a:t>
            </a:r>
            <a:br>
              <a:rPr lang="en-US" sz="32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</a:br>
            <a:b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D1B3EC-51B8-4718-A916-15175399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085" y="6373582"/>
            <a:ext cx="1622625" cy="37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34A69-D4B8-46D1-9B84-6BC4F5D00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298" y="883977"/>
            <a:ext cx="4422427" cy="2907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35584-3852-4D68-8070-1F83829EB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75" y="883977"/>
            <a:ext cx="4422428" cy="29042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48B84A-A2A5-4CC7-9059-6867A7E92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632" y="3948875"/>
            <a:ext cx="6990735" cy="25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91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96A-75C6-493E-80EE-92C142CF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87330"/>
            <a:ext cx="9905998" cy="6463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 analysis</a:t>
            </a:r>
            <a:br>
              <a:rPr lang="en-US" sz="32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</a:br>
            <a:r>
              <a:rPr lang="en-US" sz="2000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 Size</a:t>
            </a:r>
            <a:r>
              <a:rPr lang="en-US" sz="20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 How many people attended the protests per region?</a:t>
            </a: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D1B3EC-51B8-4718-A916-15175399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858" y="6239482"/>
            <a:ext cx="1878310" cy="508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499C90-5DB0-4B8E-ADB3-23DC27C6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12" y="1433660"/>
            <a:ext cx="4682834" cy="3047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40910-DB81-49B3-900A-1EAA0D6F7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241" y="4731658"/>
            <a:ext cx="5936342" cy="188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33A3FF-170E-47C7-B8CA-D4D1E9DC5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576" y="1433660"/>
            <a:ext cx="4682835" cy="304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68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96A-75C6-493E-80EE-92C142CF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2752"/>
            <a:ext cx="9905998" cy="6463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 analysis</a:t>
            </a:r>
            <a:br>
              <a:rPr lang="en-US" sz="32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</a:br>
            <a:r>
              <a:rPr lang="en-US" sz="2000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Protest Reason</a:t>
            </a:r>
            <a:r>
              <a:rPr lang="en-US" sz="2000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: What were the protest reasons? How does this differ between the regions?</a:t>
            </a: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D1B3EC-51B8-4718-A916-15175399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858" y="6239482"/>
            <a:ext cx="1878310" cy="50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1FD40-34DA-4C65-8066-632DD9677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1642592"/>
            <a:ext cx="3513405" cy="2153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D7872-53D2-48F0-9416-510C3FCAC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117" y="1642591"/>
            <a:ext cx="3513405" cy="2153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7B634-B7D1-47A4-A6C0-52A0EC9AB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466" y="4085881"/>
            <a:ext cx="3513405" cy="21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5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96A-75C6-493E-80EE-92C142CF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068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>
                <a:solidFill>
                  <a:schemeClr val="bg2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Happiness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7F9B7-58AD-4826-8B68-45E890E55206}"/>
              </a:ext>
            </a:extLst>
          </p:cNvPr>
          <p:cNvSpPr txBox="1"/>
          <p:nvPr/>
        </p:nvSpPr>
        <p:spPr>
          <a:xfrm>
            <a:off x="900333" y="1448972"/>
            <a:ext cx="10578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Bookman Old Style" panose="02050604050505020204" pitchFamily="18" charset="0"/>
              </a:rPr>
              <a:t>Sourced from Kaggle World Happiness Report</a:t>
            </a:r>
          </a:p>
          <a:p>
            <a:pPr algn="ctr"/>
            <a:r>
              <a:rPr lang="en-US" b="1" u="sng" dirty="0">
                <a:solidFill>
                  <a:schemeClr val="bg2"/>
                </a:solidFill>
                <a:latin typeface="Bookman Old Style" panose="0205060405050502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https://www.kaggle.com/mathurinache/world-happiness-report</a:t>
            </a:r>
            <a:endParaRPr lang="en-US" b="1" u="sng" dirty="0">
              <a:solidFill>
                <a:schemeClr val="bg2"/>
              </a:solidFill>
              <a:latin typeface="Bookman Old Style" panose="02050604050505020204" pitchFamily="18" charset="0"/>
            </a:endParaRPr>
          </a:p>
          <a:p>
            <a:pPr algn="ctr"/>
            <a:endParaRPr lang="en-US" b="1" dirty="0">
              <a:solidFill>
                <a:schemeClr val="bg2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Bookman Old Style" panose="02050604050505020204" pitchFamily="18" charset="0"/>
              </a:rPr>
              <a:t>Pulled 5 csv files of data and cleaned: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Bookman Old Style" panose="02050604050505020204" pitchFamily="18" charset="0"/>
              </a:rPr>
              <a:t>Removed unnecessary columns from each report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Bookman Old Style" panose="02050604050505020204" pitchFamily="18" charset="0"/>
              </a:rPr>
              <a:t>Moved and renamed columns within the data sets to match each 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Bookman Old Style" panose="02050604050505020204" pitchFamily="18" charset="0"/>
              </a:rPr>
              <a:t>Merged all 5 datasets into one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Bookman Old Style" panose="02050604050505020204" pitchFamily="18" charset="0"/>
              </a:rPr>
              <a:t>Created “Total” columns to add up happiness scores and freedom scores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D1B3EC-51B8-4718-A916-151753999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858" y="6239482"/>
            <a:ext cx="1878310" cy="508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A5A07-90CB-4F83-AB5A-1B90AE7330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72" t="16561" r="8168" b="16033"/>
          <a:stretch/>
        </p:blipFill>
        <p:spPr>
          <a:xfrm>
            <a:off x="4811698" y="4446636"/>
            <a:ext cx="1953087" cy="164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29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825</TotalTime>
  <Words>712</Words>
  <Application>Microsoft Office PowerPoint</Application>
  <PresentationFormat>Widescreen</PresentationFormat>
  <Paragraphs>85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Tw Cen MT</vt:lpstr>
      <vt:lpstr>Wingdings</vt:lpstr>
      <vt:lpstr>Circuit</vt:lpstr>
      <vt:lpstr>PowerPoint Presentation</vt:lpstr>
      <vt:lpstr>Overview and Hypothesis An analysis of protest activity from 2015 to 2019 in Europe, Asia and South America in comparison to various metrics of happiness in these regions </vt:lpstr>
      <vt:lpstr>Brief Summary Of Findings</vt:lpstr>
      <vt:lpstr>Protest analysis</vt:lpstr>
      <vt:lpstr>Protest analysis Protest Count: How many total protests occurred per region? How does this differ between the regions and countries? </vt:lpstr>
      <vt:lpstr>Protest analysis  </vt:lpstr>
      <vt:lpstr>Protest analysis Protest Size: How many people attended the protests per region?  </vt:lpstr>
      <vt:lpstr>Protest analysis Protest Reason: What were the protest reasons? How does this differ between the regions?   </vt:lpstr>
      <vt:lpstr>Happiness analysis</vt:lpstr>
      <vt:lpstr>happiness analysis happiness score and freedom rate by regions      </vt:lpstr>
      <vt:lpstr>happiness analysis Happiness Score: Do the number/frequency of protests in a country affect how happy the country is?      </vt:lpstr>
      <vt:lpstr>Freedom analysis Freedom Score: Does a country's freedom score correlate with the amount of protests occurring?     </vt:lpstr>
      <vt:lpstr>conclusions     </vt:lpstr>
      <vt:lpstr>Open floor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 Mahon</dc:creator>
  <cp:lastModifiedBy>Jen Mahon</cp:lastModifiedBy>
  <cp:revision>52</cp:revision>
  <dcterms:created xsi:type="dcterms:W3CDTF">2020-10-25T18:52:17Z</dcterms:created>
  <dcterms:modified xsi:type="dcterms:W3CDTF">2020-10-29T02:55:57Z</dcterms:modified>
</cp:coreProperties>
</file>